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2" r:id="rId5"/>
    <p:sldId id="263" r:id="rId6"/>
    <p:sldId id="267" r:id="rId7"/>
    <p:sldId id="268" r:id="rId8"/>
    <p:sldId id="269" r:id="rId9"/>
    <p:sldId id="270" r:id="rId10"/>
    <p:sldId id="271" r:id="rId11"/>
    <p:sldId id="27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6" d="100"/>
          <a:sy n="66" d="100"/>
        </p:scale>
        <p:origin x="9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8/29/2022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8/29/2022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8/29/2022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8/29/2022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8/29/2022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8/29/2022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8/29/2022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8/29/2022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8/29/2022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8/29/2022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8/29/2022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8/29/2022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8/29/2022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8/29/2022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8/29/2022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8/29/2022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8/29/2022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8/29/2022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8/29/2022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jpeg"/><Relationship Id="rId7" Type="http://schemas.openxmlformats.org/officeDocument/2006/relationships/diagramColors" Target="../diagrams/colors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jpeg"/><Relationship Id="rId7" Type="http://schemas.openxmlformats.org/officeDocument/2006/relationships/diagramColors" Target="../diagrams/colors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jpeg"/><Relationship Id="rId7" Type="http://schemas.openxmlformats.org/officeDocument/2006/relationships/diagramColors" Target="../diagrams/colors4.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2.jpeg"/><Relationship Id="rId7" Type="http://schemas.openxmlformats.org/officeDocument/2006/relationships/diagramColors" Target="../diagrams/colors5.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2.jpeg"/><Relationship Id="rId7" Type="http://schemas.openxmlformats.org/officeDocument/2006/relationships/diagramColors" Target="../diagrams/colors6.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2.jpeg"/><Relationship Id="rId7" Type="http://schemas.openxmlformats.org/officeDocument/2006/relationships/diagramColors" Target="../diagrams/colors7.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image" Target="../media/image2.jpeg"/><Relationship Id="rId7" Type="http://schemas.openxmlformats.org/officeDocument/2006/relationships/diagramColors" Target="../diagrams/colors8.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pPr algn="ctr"/>
            <a:r>
              <a:rPr lang="en-US" sz="4400" dirty="0">
                <a:latin typeface="Arial" panose="020B0604020202020204" pitchFamily="34" charset="0"/>
                <a:cs typeface="Arial" panose="020B0604020202020204" pitchFamily="34" charset="0"/>
              </a:rPr>
              <a:t>MODELAGEM UML DO SISTEMA DE CADATRO DE CLIENTES - CLIENTLAB</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1193851152"/>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a:extLst>
              <a:ext uri="{FF2B5EF4-FFF2-40B4-BE49-F238E27FC236}">
                <a16:creationId xmlns:a16="http://schemas.microsoft.com/office/drawing/2014/main" id="{7F808603-2913-8594-B384-508B48F00C32}"/>
              </a:ext>
            </a:extLst>
          </p:cNvPr>
          <p:cNvPicPr>
            <a:picLocks noChangeAspect="1"/>
          </p:cNvPicPr>
          <p:nvPr/>
        </p:nvPicPr>
        <p:blipFill>
          <a:blip r:embed="rId9"/>
          <a:stretch>
            <a:fillRect/>
          </a:stretch>
        </p:blipFill>
        <p:spPr>
          <a:xfrm>
            <a:off x="1687600" y="2201143"/>
            <a:ext cx="8497486" cy="3820058"/>
          </a:xfrm>
          <a:prstGeom prst="rect">
            <a:avLst/>
          </a:prstGeom>
        </p:spPr>
      </p:pic>
    </p:spTree>
    <p:extLst>
      <p:ext uri="{BB962C8B-B14F-4D97-AF65-F5344CB8AC3E}">
        <p14:creationId xmlns:p14="http://schemas.microsoft.com/office/powerpoint/2010/main" val="2692957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pPr algn="ctr"/>
            <a:r>
              <a:rPr lang="en-US" sz="4400" dirty="0">
                <a:latin typeface="Arial" panose="020B0604020202020204" pitchFamily="34" charset="0"/>
                <a:cs typeface="Arial" panose="020B0604020202020204" pitchFamily="34" charset="0"/>
              </a:rPr>
              <a:t>QUEM É QUEM NO DIAGRAMA</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3797964408"/>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TextBox 7">
            <a:extLst>
              <a:ext uri="{FF2B5EF4-FFF2-40B4-BE49-F238E27FC236}">
                <a16:creationId xmlns:a16="http://schemas.microsoft.com/office/drawing/2014/main" id="{AFF7ACCB-CBD0-C12C-6BB6-3B4C68A86A91}"/>
              </a:ext>
            </a:extLst>
          </p:cNvPr>
          <p:cNvSpPr txBox="1"/>
          <p:nvPr/>
        </p:nvSpPr>
        <p:spPr>
          <a:xfrm>
            <a:off x="1118806" y="2702386"/>
            <a:ext cx="5433200" cy="523220"/>
          </a:xfrm>
          <a:prstGeom prst="rect">
            <a:avLst/>
          </a:prstGeom>
          <a:solidFill>
            <a:schemeClr val="accent1"/>
          </a:solidFill>
        </p:spPr>
        <p:txBody>
          <a:bodyPr wrap="square" rtlCol="0">
            <a:spAutoFit/>
          </a:bodyPr>
          <a:lstStyle/>
          <a:p>
            <a:pPr marL="285750" indent="-285750">
              <a:buFont typeface="Wingdings" panose="05000000000000000000" pitchFamily="2" charset="2"/>
              <a:buChar char="§"/>
            </a:pPr>
            <a:r>
              <a:rPr lang="pt-BR" sz="2800" dirty="0">
                <a:latin typeface="Times New Roman" panose="02020603050405020304" pitchFamily="18" charset="0"/>
                <a:cs typeface="Times New Roman" panose="02020603050405020304" pitchFamily="18" charset="0"/>
              </a:rPr>
              <a:t>Pessoa</a:t>
            </a:r>
            <a:r>
              <a:rPr lang="pt-BR" dirty="0"/>
              <a:t> </a:t>
            </a:r>
            <a:r>
              <a:rPr lang="pt-BR" sz="2800" dirty="0">
                <a:latin typeface="Times New Roman" panose="02020603050405020304" pitchFamily="18" charset="0"/>
                <a:cs typeface="Times New Roman" panose="02020603050405020304" pitchFamily="18" charset="0"/>
              </a:rPr>
              <a:t>Física</a:t>
            </a:r>
          </a:p>
        </p:txBody>
      </p:sp>
      <p:sp>
        <p:nvSpPr>
          <p:cNvPr id="10" name="TextBox 9">
            <a:extLst>
              <a:ext uri="{FF2B5EF4-FFF2-40B4-BE49-F238E27FC236}">
                <a16:creationId xmlns:a16="http://schemas.microsoft.com/office/drawing/2014/main" id="{33AF1A80-8FB4-5A26-5B7B-A9768637E99C}"/>
              </a:ext>
            </a:extLst>
          </p:cNvPr>
          <p:cNvSpPr txBox="1"/>
          <p:nvPr/>
        </p:nvSpPr>
        <p:spPr>
          <a:xfrm>
            <a:off x="1118806" y="3526435"/>
            <a:ext cx="5433200" cy="523220"/>
          </a:xfrm>
          <a:prstGeom prst="rect">
            <a:avLst/>
          </a:prstGeom>
          <a:solidFill>
            <a:schemeClr val="accent1"/>
          </a:solidFill>
        </p:spPr>
        <p:txBody>
          <a:bodyPr wrap="square" rtlCol="0">
            <a:spAutoFit/>
          </a:bodyPr>
          <a:lstStyle/>
          <a:p>
            <a:pPr marL="285750" indent="-285750">
              <a:buFont typeface="Wingdings" panose="05000000000000000000" pitchFamily="2" charset="2"/>
              <a:buChar char="§"/>
            </a:pPr>
            <a:r>
              <a:rPr lang="pt-BR" sz="2800" dirty="0">
                <a:latin typeface="Times New Roman" panose="02020603050405020304" pitchFamily="18" charset="0"/>
                <a:cs typeface="Times New Roman" panose="02020603050405020304" pitchFamily="18" charset="0"/>
              </a:rPr>
              <a:t>Pessoa</a:t>
            </a:r>
            <a:r>
              <a:rPr lang="pt-BR" dirty="0"/>
              <a:t> </a:t>
            </a:r>
            <a:r>
              <a:rPr lang="pt-BR" sz="2800" dirty="0" err="1">
                <a:latin typeface="Times New Roman" panose="02020603050405020304" pitchFamily="18" charset="0"/>
                <a:cs typeface="Times New Roman" panose="02020603050405020304" pitchFamily="18" charset="0"/>
              </a:rPr>
              <a:t>Juridica</a:t>
            </a:r>
            <a:endParaRPr lang="pt-BR"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6515B-49DD-BEDF-9D58-F610313218D9}"/>
              </a:ext>
            </a:extLst>
          </p:cNvPr>
          <p:cNvSpPr txBox="1"/>
          <p:nvPr/>
        </p:nvSpPr>
        <p:spPr>
          <a:xfrm>
            <a:off x="1118806" y="4354698"/>
            <a:ext cx="5433200" cy="523220"/>
          </a:xfrm>
          <a:prstGeom prst="rect">
            <a:avLst/>
          </a:prstGeom>
          <a:solidFill>
            <a:schemeClr val="accent1"/>
          </a:solidFill>
        </p:spPr>
        <p:txBody>
          <a:bodyPr wrap="square" rtlCol="0">
            <a:spAutoFit/>
          </a:bodyPr>
          <a:lstStyle/>
          <a:p>
            <a:pPr marL="285750" indent="-285750">
              <a:buFont typeface="Wingdings" panose="05000000000000000000" pitchFamily="2" charset="2"/>
              <a:buChar char="§"/>
            </a:pPr>
            <a:r>
              <a:rPr lang="pt-BR" sz="2800" dirty="0">
                <a:latin typeface="Times New Roman" panose="02020603050405020304" pitchFamily="18" charset="0"/>
                <a:cs typeface="Times New Roman" panose="02020603050405020304" pitchFamily="18" charset="0"/>
              </a:rPr>
              <a:t>Endereço</a:t>
            </a:r>
          </a:p>
        </p:txBody>
      </p:sp>
      <p:sp>
        <p:nvSpPr>
          <p:cNvPr id="21" name="TextBox 20">
            <a:extLst>
              <a:ext uri="{FF2B5EF4-FFF2-40B4-BE49-F238E27FC236}">
                <a16:creationId xmlns:a16="http://schemas.microsoft.com/office/drawing/2014/main" id="{61CF7835-B693-E396-FF84-DA289B437091}"/>
              </a:ext>
            </a:extLst>
          </p:cNvPr>
          <p:cNvSpPr txBox="1"/>
          <p:nvPr/>
        </p:nvSpPr>
        <p:spPr>
          <a:xfrm>
            <a:off x="1118806" y="5166954"/>
            <a:ext cx="5433200" cy="523220"/>
          </a:xfrm>
          <a:prstGeom prst="rect">
            <a:avLst/>
          </a:prstGeom>
          <a:solidFill>
            <a:schemeClr val="accent1"/>
          </a:solidFill>
        </p:spPr>
        <p:txBody>
          <a:bodyPr wrap="square" rtlCol="0">
            <a:spAutoFit/>
          </a:bodyPr>
          <a:lstStyle/>
          <a:p>
            <a:pPr marL="285750" indent="-285750">
              <a:buFont typeface="Wingdings" panose="05000000000000000000" pitchFamily="2" charset="2"/>
              <a:buChar char="§"/>
            </a:pPr>
            <a:r>
              <a:rPr lang="pt-BR" sz="2800" dirty="0">
                <a:latin typeface="Times New Roman" panose="02020603050405020304" pitchFamily="18" charset="0"/>
                <a:cs typeface="Times New Roman" panose="02020603050405020304" pitchFamily="18" charset="0"/>
              </a:rPr>
              <a:t>Imposto</a:t>
            </a:r>
          </a:p>
        </p:txBody>
      </p:sp>
      <p:sp>
        <p:nvSpPr>
          <p:cNvPr id="22" name="TextBox 21">
            <a:extLst>
              <a:ext uri="{FF2B5EF4-FFF2-40B4-BE49-F238E27FC236}">
                <a16:creationId xmlns:a16="http://schemas.microsoft.com/office/drawing/2014/main" id="{27EDF024-6482-7EA2-C1EA-4D787CF9CB54}"/>
              </a:ext>
            </a:extLst>
          </p:cNvPr>
          <p:cNvSpPr txBox="1"/>
          <p:nvPr/>
        </p:nvSpPr>
        <p:spPr>
          <a:xfrm>
            <a:off x="1118806" y="6032658"/>
            <a:ext cx="5433200" cy="523220"/>
          </a:xfrm>
          <a:prstGeom prst="rect">
            <a:avLst/>
          </a:prstGeom>
          <a:solidFill>
            <a:schemeClr val="accent1"/>
          </a:solidFill>
        </p:spPr>
        <p:txBody>
          <a:bodyPr wrap="square" rtlCol="0">
            <a:spAutoFit/>
          </a:bodyPr>
          <a:lstStyle/>
          <a:p>
            <a:pPr marL="285750" indent="-285750">
              <a:buFont typeface="Wingdings" panose="05000000000000000000" pitchFamily="2" charset="2"/>
              <a:buChar char="§"/>
            </a:pPr>
            <a:r>
              <a:rPr lang="pt-BR" sz="2800" dirty="0">
                <a:latin typeface="Times New Roman" panose="02020603050405020304" pitchFamily="18" charset="0"/>
                <a:cs typeface="Times New Roman" panose="02020603050405020304" pitchFamily="18" charset="0"/>
              </a:rPr>
              <a:t>Banco</a:t>
            </a:r>
            <a:r>
              <a:rPr lang="pt-BR" dirty="0"/>
              <a:t> </a:t>
            </a:r>
            <a:r>
              <a:rPr lang="pt-BR" sz="2800" dirty="0">
                <a:latin typeface="Times New Roman" panose="02020603050405020304" pitchFamily="18" charset="0"/>
                <a:cs typeface="Times New Roman" panose="02020603050405020304" pitchFamily="18" charset="0"/>
              </a:rPr>
              <a:t>de</a:t>
            </a:r>
            <a:r>
              <a:rPr lang="pt-BR" dirty="0"/>
              <a:t> </a:t>
            </a:r>
            <a:r>
              <a:rPr lang="pt-BR" sz="2800" dirty="0">
                <a:latin typeface="Times New Roman" panose="02020603050405020304" pitchFamily="18" charset="0"/>
                <a:cs typeface="Times New Roman" panose="02020603050405020304" pitchFamily="18" charset="0"/>
              </a:rPr>
              <a:t>dados</a:t>
            </a:r>
          </a:p>
        </p:txBody>
      </p:sp>
      <p:sp>
        <p:nvSpPr>
          <p:cNvPr id="23" name="TextBox 22">
            <a:extLst>
              <a:ext uri="{FF2B5EF4-FFF2-40B4-BE49-F238E27FC236}">
                <a16:creationId xmlns:a16="http://schemas.microsoft.com/office/drawing/2014/main" id="{D7F8E988-2890-B255-22C6-2291EE3E719E}"/>
              </a:ext>
            </a:extLst>
          </p:cNvPr>
          <p:cNvSpPr txBox="1"/>
          <p:nvPr/>
        </p:nvSpPr>
        <p:spPr>
          <a:xfrm>
            <a:off x="1118806" y="1823731"/>
            <a:ext cx="5433200" cy="523220"/>
          </a:xfrm>
          <a:prstGeom prst="rect">
            <a:avLst/>
          </a:prstGeom>
          <a:solidFill>
            <a:schemeClr val="accent1"/>
          </a:solidFill>
        </p:spPr>
        <p:txBody>
          <a:bodyPr wrap="square" rtlCol="0">
            <a:spAutoFit/>
          </a:bodyPr>
          <a:lstStyle/>
          <a:p>
            <a:pPr marL="285750" indent="-285750">
              <a:buFont typeface="Wingdings" panose="05000000000000000000" pitchFamily="2" charset="2"/>
              <a:buChar char="§"/>
            </a:pPr>
            <a:r>
              <a:rPr lang="pt-BR" sz="2800" dirty="0">
                <a:latin typeface="Times New Roman" panose="02020603050405020304" pitchFamily="18" charset="0"/>
                <a:cs typeface="Times New Roman" panose="02020603050405020304" pitchFamily="18" charset="0"/>
              </a:rPr>
              <a:t>Pessoa </a:t>
            </a:r>
          </a:p>
        </p:txBody>
      </p:sp>
    </p:spTree>
    <p:extLst>
      <p:ext uri="{BB962C8B-B14F-4D97-AF65-F5344CB8AC3E}">
        <p14:creationId xmlns:p14="http://schemas.microsoft.com/office/powerpoint/2010/main" val="1039606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pPr algn="ctr"/>
            <a:r>
              <a:rPr lang="en-US" sz="4000" dirty="0">
                <a:latin typeface="Arial" panose="020B0604020202020204" pitchFamily="34" charset="0"/>
                <a:cs typeface="Arial" panose="020B0604020202020204" pitchFamily="34" charset="0"/>
              </a:rPr>
              <a:t>CLASSE PESSOA</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a:extLst>
              <a:ext uri="{FF2B5EF4-FFF2-40B4-BE49-F238E27FC236}">
                <a16:creationId xmlns:a16="http://schemas.microsoft.com/office/drawing/2014/main" id="{FCF42DC3-032E-C62F-29CA-42B2038E00C8}"/>
              </a:ext>
            </a:extLst>
          </p:cNvPr>
          <p:cNvPicPr>
            <a:picLocks noChangeAspect="1"/>
          </p:cNvPicPr>
          <p:nvPr/>
        </p:nvPicPr>
        <p:blipFill>
          <a:blip r:embed="rId9"/>
          <a:stretch>
            <a:fillRect/>
          </a:stretch>
        </p:blipFill>
        <p:spPr>
          <a:xfrm>
            <a:off x="649598" y="1825625"/>
            <a:ext cx="4600379" cy="3226806"/>
          </a:xfrm>
          <a:prstGeom prst="rect">
            <a:avLst/>
          </a:prstGeom>
        </p:spPr>
      </p:pic>
      <p:sp>
        <p:nvSpPr>
          <p:cNvPr id="3" name="TextBox 2">
            <a:extLst>
              <a:ext uri="{FF2B5EF4-FFF2-40B4-BE49-F238E27FC236}">
                <a16:creationId xmlns:a16="http://schemas.microsoft.com/office/drawing/2014/main" id="{6A8FF5A3-80D3-64E9-6F47-3B4C7C5BCF7D}"/>
              </a:ext>
            </a:extLst>
          </p:cNvPr>
          <p:cNvSpPr txBox="1"/>
          <p:nvPr/>
        </p:nvSpPr>
        <p:spPr>
          <a:xfrm>
            <a:off x="6612486" y="2628038"/>
            <a:ext cx="4459514" cy="3046988"/>
          </a:xfrm>
          <a:prstGeom prst="rect">
            <a:avLst/>
          </a:prstGeom>
          <a:noFill/>
        </p:spPr>
        <p:txBody>
          <a:bodyPr wrap="square" rtlCol="0">
            <a:spAutoFit/>
          </a:bodyPr>
          <a:lstStyle/>
          <a:p>
            <a:pPr algn="just"/>
            <a:r>
              <a:rPr lang="pt-BR" sz="3200" dirty="0">
                <a:latin typeface="Times New Roman" panose="02020603050405020304" pitchFamily="18" charset="0"/>
                <a:cs typeface="Times New Roman" panose="02020603050405020304" pitchFamily="18" charset="0"/>
              </a:rPr>
              <a:t>No diagrama é a classe “MÃE, que herdara as classes filhas – “CLASSE PESSOA FÍSICA” e “CLASSE PESSOA JURÍDICA”.</a:t>
            </a:r>
          </a:p>
        </p:txBody>
      </p:sp>
    </p:spTree>
    <p:extLst>
      <p:ext uri="{BB962C8B-B14F-4D97-AF65-F5344CB8AC3E}">
        <p14:creationId xmlns:p14="http://schemas.microsoft.com/office/powerpoint/2010/main" val="1925901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pPr algn="ctr"/>
            <a:r>
              <a:rPr lang="en-US" sz="4000" dirty="0">
                <a:latin typeface="Arial" panose="020B0604020202020204" pitchFamily="34" charset="0"/>
                <a:cs typeface="Arial" panose="020B0604020202020204" pitchFamily="34" charset="0"/>
              </a:rPr>
              <a:t>CLASSE PESSOA FÍSICA</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1387798266"/>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Picture 5">
            <a:extLst>
              <a:ext uri="{FF2B5EF4-FFF2-40B4-BE49-F238E27FC236}">
                <a16:creationId xmlns:a16="http://schemas.microsoft.com/office/drawing/2014/main" id="{86D91320-FAFC-AA4A-2DC5-C9A5539397C7}"/>
              </a:ext>
            </a:extLst>
          </p:cNvPr>
          <p:cNvPicPr>
            <a:picLocks noChangeAspect="1"/>
          </p:cNvPicPr>
          <p:nvPr/>
        </p:nvPicPr>
        <p:blipFill>
          <a:blip r:embed="rId9"/>
          <a:stretch>
            <a:fillRect/>
          </a:stretch>
        </p:blipFill>
        <p:spPr>
          <a:xfrm>
            <a:off x="563245" y="1825625"/>
            <a:ext cx="3588642" cy="2353209"/>
          </a:xfrm>
          <a:prstGeom prst="rect">
            <a:avLst/>
          </a:prstGeom>
        </p:spPr>
      </p:pic>
      <p:sp>
        <p:nvSpPr>
          <p:cNvPr id="10" name="TextBox 9">
            <a:extLst>
              <a:ext uri="{FF2B5EF4-FFF2-40B4-BE49-F238E27FC236}">
                <a16:creationId xmlns:a16="http://schemas.microsoft.com/office/drawing/2014/main" id="{AA991ECC-7F58-1483-F32E-14E6717120A9}"/>
              </a:ext>
            </a:extLst>
          </p:cNvPr>
          <p:cNvSpPr txBox="1"/>
          <p:nvPr/>
        </p:nvSpPr>
        <p:spPr>
          <a:xfrm>
            <a:off x="5246312" y="2786743"/>
            <a:ext cx="6107488" cy="2554545"/>
          </a:xfrm>
          <a:prstGeom prst="rect">
            <a:avLst/>
          </a:prstGeom>
          <a:noFill/>
        </p:spPr>
        <p:txBody>
          <a:bodyPr wrap="square" rtlCol="0">
            <a:spAutoFit/>
          </a:bodyPr>
          <a:lstStyle/>
          <a:p>
            <a:pPr algn="just"/>
            <a:r>
              <a:rPr lang="pt-BR" sz="3200" dirty="0">
                <a:latin typeface="Times New Roman" panose="02020603050405020304" pitchFamily="18" charset="0"/>
                <a:cs typeface="Times New Roman" panose="02020603050405020304" pitchFamily="18" charset="0"/>
              </a:rPr>
              <a:t>Sua relação é de herança com a classe mãe que no diagrama e representada pela classe “PESSOA”, portanto esta classe é uma classe filha da classe Pessoa</a:t>
            </a:r>
            <a:r>
              <a:rPr lang="pt-BR" dirty="0"/>
              <a:t>.</a:t>
            </a:r>
          </a:p>
        </p:txBody>
      </p:sp>
    </p:spTree>
    <p:extLst>
      <p:ext uri="{BB962C8B-B14F-4D97-AF65-F5344CB8AC3E}">
        <p14:creationId xmlns:p14="http://schemas.microsoft.com/office/powerpoint/2010/main" val="7672664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pPr algn="ctr"/>
            <a:r>
              <a:rPr lang="en-US" sz="4000" dirty="0">
                <a:latin typeface="Arial" panose="020B0604020202020204" pitchFamily="34" charset="0"/>
                <a:cs typeface="Arial" panose="020B0604020202020204" pitchFamily="34" charset="0"/>
              </a:rPr>
              <a:t>CLASSE PESSOA JURÍDICA</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1760499670"/>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Picture 5">
            <a:extLst>
              <a:ext uri="{FF2B5EF4-FFF2-40B4-BE49-F238E27FC236}">
                <a16:creationId xmlns:a16="http://schemas.microsoft.com/office/drawing/2014/main" id="{EBA7B0FC-E5EB-34E6-793C-8ECCDED1CFBA}"/>
              </a:ext>
            </a:extLst>
          </p:cNvPr>
          <p:cNvPicPr>
            <a:picLocks noChangeAspect="1"/>
          </p:cNvPicPr>
          <p:nvPr/>
        </p:nvPicPr>
        <p:blipFill>
          <a:blip r:embed="rId9"/>
          <a:stretch>
            <a:fillRect/>
          </a:stretch>
        </p:blipFill>
        <p:spPr>
          <a:xfrm>
            <a:off x="585206" y="2213803"/>
            <a:ext cx="3580394" cy="2211971"/>
          </a:xfrm>
          <a:prstGeom prst="rect">
            <a:avLst/>
          </a:prstGeom>
        </p:spPr>
      </p:pic>
      <p:sp>
        <p:nvSpPr>
          <p:cNvPr id="10" name="TextBox 9">
            <a:extLst>
              <a:ext uri="{FF2B5EF4-FFF2-40B4-BE49-F238E27FC236}">
                <a16:creationId xmlns:a16="http://schemas.microsoft.com/office/drawing/2014/main" id="{E7F102D5-6894-E39A-5CDF-44BA209B5BA8}"/>
              </a:ext>
            </a:extLst>
          </p:cNvPr>
          <p:cNvSpPr txBox="1"/>
          <p:nvPr/>
        </p:nvSpPr>
        <p:spPr>
          <a:xfrm>
            <a:off x="5609334" y="2409837"/>
            <a:ext cx="5462666" cy="4031873"/>
          </a:xfrm>
          <a:prstGeom prst="rect">
            <a:avLst/>
          </a:prstGeom>
          <a:noFill/>
        </p:spPr>
        <p:txBody>
          <a:bodyPr wrap="square" rtlCol="0">
            <a:spAutoFit/>
          </a:bodyPr>
          <a:lstStyle/>
          <a:p>
            <a:pPr algn="just"/>
            <a:r>
              <a:rPr lang="pt-BR" sz="3200" dirty="0">
                <a:latin typeface="Times New Roman" panose="02020603050405020304" pitchFamily="18" charset="0"/>
                <a:cs typeface="Times New Roman" panose="02020603050405020304" pitchFamily="18" charset="0"/>
              </a:rPr>
              <a:t>Assim como a classe Pessoa Física, esta classe possui uma relação  de herança com a classe mãe que no diagrama e representada pela classe “PESSOA”, portanto esta classe é uma classe filha da classe Pessoa.</a:t>
            </a:r>
            <a:endParaRPr lang="pt-BR" sz="3200" dirty="0"/>
          </a:p>
        </p:txBody>
      </p:sp>
    </p:spTree>
    <p:extLst>
      <p:ext uri="{BB962C8B-B14F-4D97-AF65-F5344CB8AC3E}">
        <p14:creationId xmlns:p14="http://schemas.microsoft.com/office/powerpoint/2010/main" val="1888869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58037" y="0"/>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pPr algn="ctr"/>
            <a:r>
              <a:rPr lang="en-US" sz="4000" dirty="0">
                <a:latin typeface="Arial" panose="020B0604020202020204" pitchFamily="34" charset="0"/>
                <a:cs typeface="Arial" panose="020B0604020202020204" pitchFamily="34" charset="0"/>
              </a:rPr>
              <a:t>CLASSE ENDEREÇO</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Picture 5">
            <a:extLst>
              <a:ext uri="{FF2B5EF4-FFF2-40B4-BE49-F238E27FC236}">
                <a16:creationId xmlns:a16="http://schemas.microsoft.com/office/drawing/2014/main" id="{DCBDE12F-B12F-03C8-AF77-9FB18BEAD09B}"/>
              </a:ext>
            </a:extLst>
          </p:cNvPr>
          <p:cNvPicPr>
            <a:picLocks noChangeAspect="1"/>
          </p:cNvPicPr>
          <p:nvPr/>
        </p:nvPicPr>
        <p:blipFill>
          <a:blip r:embed="rId9"/>
          <a:stretch>
            <a:fillRect/>
          </a:stretch>
        </p:blipFill>
        <p:spPr>
          <a:xfrm>
            <a:off x="838200" y="1825625"/>
            <a:ext cx="3487057" cy="3066929"/>
          </a:xfrm>
          <a:prstGeom prst="rect">
            <a:avLst/>
          </a:prstGeom>
        </p:spPr>
      </p:pic>
      <p:sp>
        <p:nvSpPr>
          <p:cNvPr id="11" name="TextBox 10">
            <a:extLst>
              <a:ext uri="{FF2B5EF4-FFF2-40B4-BE49-F238E27FC236}">
                <a16:creationId xmlns:a16="http://schemas.microsoft.com/office/drawing/2014/main" id="{2A2BD1DA-3D4B-03B5-D226-7FA47C9C9263}"/>
              </a:ext>
            </a:extLst>
          </p:cNvPr>
          <p:cNvSpPr txBox="1"/>
          <p:nvPr/>
        </p:nvSpPr>
        <p:spPr>
          <a:xfrm>
            <a:off x="5547313" y="2477799"/>
            <a:ext cx="5806487" cy="3046988"/>
          </a:xfrm>
          <a:prstGeom prst="rect">
            <a:avLst/>
          </a:prstGeom>
          <a:noFill/>
        </p:spPr>
        <p:txBody>
          <a:bodyPr wrap="square" rtlCol="0">
            <a:spAutoFit/>
          </a:bodyPr>
          <a:lstStyle/>
          <a:p>
            <a:pPr algn="just"/>
            <a:r>
              <a:rPr lang="pt-BR" sz="3200" dirty="0">
                <a:latin typeface="Times New Roman" panose="02020603050405020304" pitchFamily="18" charset="0"/>
                <a:cs typeface="Times New Roman" panose="02020603050405020304" pitchFamily="18" charset="0"/>
              </a:rPr>
              <a:t>Esta classe possui relação de composição com a classe “PESSOA” porque é compartilhada com a classe “PESSOA FÍSICA” e com a classe “PESSOA JURÍDICA”</a:t>
            </a:r>
          </a:p>
        </p:txBody>
      </p:sp>
    </p:spTree>
    <p:extLst>
      <p:ext uri="{BB962C8B-B14F-4D97-AF65-F5344CB8AC3E}">
        <p14:creationId xmlns:p14="http://schemas.microsoft.com/office/powerpoint/2010/main" val="419200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pPr algn="ctr"/>
            <a:r>
              <a:rPr lang="en-US" sz="4000" dirty="0">
                <a:latin typeface="Arial" panose="020B0604020202020204" pitchFamily="34" charset="0"/>
                <a:cs typeface="Arial" panose="020B0604020202020204" pitchFamily="34" charset="0"/>
              </a:rPr>
              <a:t>CLASSE IMPOSTO</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Picture 5">
            <a:extLst>
              <a:ext uri="{FF2B5EF4-FFF2-40B4-BE49-F238E27FC236}">
                <a16:creationId xmlns:a16="http://schemas.microsoft.com/office/drawing/2014/main" id="{F126A256-4F18-B48D-5ABD-C05AFF960BCC}"/>
              </a:ext>
            </a:extLst>
          </p:cNvPr>
          <p:cNvPicPr>
            <a:picLocks noChangeAspect="1"/>
          </p:cNvPicPr>
          <p:nvPr/>
        </p:nvPicPr>
        <p:blipFill>
          <a:blip r:embed="rId9"/>
          <a:stretch>
            <a:fillRect/>
          </a:stretch>
        </p:blipFill>
        <p:spPr>
          <a:xfrm>
            <a:off x="838200" y="1825625"/>
            <a:ext cx="3719286" cy="2975431"/>
          </a:xfrm>
          <a:prstGeom prst="rect">
            <a:avLst/>
          </a:prstGeom>
        </p:spPr>
      </p:pic>
      <p:sp>
        <p:nvSpPr>
          <p:cNvPr id="10" name="TextBox 9">
            <a:extLst>
              <a:ext uri="{FF2B5EF4-FFF2-40B4-BE49-F238E27FC236}">
                <a16:creationId xmlns:a16="http://schemas.microsoft.com/office/drawing/2014/main" id="{ED868502-7A95-E433-CE47-310695AC9DD0}"/>
              </a:ext>
            </a:extLst>
          </p:cNvPr>
          <p:cNvSpPr txBox="1"/>
          <p:nvPr/>
        </p:nvSpPr>
        <p:spPr>
          <a:xfrm>
            <a:off x="5887358" y="2628038"/>
            <a:ext cx="5466442" cy="3046988"/>
          </a:xfrm>
          <a:prstGeom prst="rect">
            <a:avLst/>
          </a:prstGeom>
          <a:noFill/>
        </p:spPr>
        <p:txBody>
          <a:bodyPr wrap="square" rtlCol="0">
            <a:spAutoFit/>
          </a:bodyPr>
          <a:lstStyle/>
          <a:p>
            <a:pPr algn="just"/>
            <a:r>
              <a:rPr lang="pt-BR" sz="3200" dirty="0">
                <a:latin typeface="Times New Roman" panose="02020603050405020304" pitchFamily="18" charset="0"/>
                <a:cs typeface="Times New Roman" panose="02020603050405020304" pitchFamily="18" charset="0"/>
              </a:rPr>
              <a:t>Sua relação com a classe “PESSOA” é de composição porque é compartilhada com a classe “PESSOA FÍSICA” e com a classe “PESSOA  JURÍDICA”.</a:t>
            </a:r>
          </a:p>
        </p:txBody>
      </p:sp>
    </p:spTree>
    <p:extLst>
      <p:ext uri="{BB962C8B-B14F-4D97-AF65-F5344CB8AC3E}">
        <p14:creationId xmlns:p14="http://schemas.microsoft.com/office/powerpoint/2010/main" val="17871462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pPr algn="ctr"/>
            <a:r>
              <a:rPr lang="en-US" sz="4000" dirty="0">
                <a:latin typeface="Arial" panose="020B0604020202020204" pitchFamily="34" charset="0"/>
                <a:cs typeface="Arial" panose="020B0604020202020204" pitchFamily="34" charset="0"/>
              </a:rPr>
              <a:t>BANCO DE DADOS</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Picture 5">
            <a:extLst>
              <a:ext uri="{FF2B5EF4-FFF2-40B4-BE49-F238E27FC236}">
                <a16:creationId xmlns:a16="http://schemas.microsoft.com/office/drawing/2014/main" id="{72E158ED-D835-2A70-481E-CC70D743238A}"/>
              </a:ext>
            </a:extLst>
          </p:cNvPr>
          <p:cNvPicPr>
            <a:picLocks noChangeAspect="1"/>
          </p:cNvPicPr>
          <p:nvPr/>
        </p:nvPicPr>
        <p:blipFill>
          <a:blip r:embed="rId9"/>
          <a:stretch>
            <a:fillRect/>
          </a:stretch>
        </p:blipFill>
        <p:spPr>
          <a:xfrm>
            <a:off x="590253" y="1939698"/>
            <a:ext cx="4409576" cy="2709499"/>
          </a:xfrm>
          <a:prstGeom prst="rect">
            <a:avLst/>
          </a:prstGeom>
        </p:spPr>
      </p:pic>
      <p:sp>
        <p:nvSpPr>
          <p:cNvPr id="10" name="TextBox 9">
            <a:extLst>
              <a:ext uri="{FF2B5EF4-FFF2-40B4-BE49-F238E27FC236}">
                <a16:creationId xmlns:a16="http://schemas.microsoft.com/office/drawing/2014/main" id="{B824D0F9-7FE0-F65A-E8EC-A657137194D7}"/>
              </a:ext>
            </a:extLst>
          </p:cNvPr>
          <p:cNvSpPr txBox="1"/>
          <p:nvPr/>
        </p:nvSpPr>
        <p:spPr>
          <a:xfrm>
            <a:off x="6036739" y="2764850"/>
            <a:ext cx="5317061" cy="2062103"/>
          </a:xfrm>
          <a:prstGeom prst="rect">
            <a:avLst/>
          </a:prstGeom>
          <a:noFill/>
        </p:spPr>
        <p:txBody>
          <a:bodyPr wrap="square" rtlCol="0">
            <a:spAutoFit/>
          </a:bodyPr>
          <a:lstStyle/>
          <a:p>
            <a:pPr algn="just"/>
            <a:r>
              <a:rPr lang="pt-BR" sz="3200" dirty="0">
                <a:latin typeface="Times New Roman" panose="02020603050405020304" pitchFamily="18" charset="0"/>
                <a:cs typeface="Times New Roman" panose="02020603050405020304" pitchFamily="18" charset="0"/>
              </a:rPr>
              <a:t>Local onde são salvas as classes filhas  - “PESSOA FÍSICIA” e “PESSOA JURÍCA”.</a:t>
            </a:r>
          </a:p>
        </p:txBody>
      </p:sp>
    </p:spTree>
    <p:extLst>
      <p:ext uri="{BB962C8B-B14F-4D97-AF65-F5344CB8AC3E}">
        <p14:creationId xmlns:p14="http://schemas.microsoft.com/office/powerpoint/2010/main" val="4000339429"/>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Depth design</Template>
  <TotalTime>58</TotalTime>
  <Words>210</Words>
  <Application>Microsoft Office PowerPoint</Application>
  <PresentationFormat>Widescreen</PresentationFormat>
  <Paragraphs>20</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Corbel</vt:lpstr>
      <vt:lpstr>Times New Roman</vt:lpstr>
      <vt:lpstr>Wingdings</vt:lpstr>
      <vt:lpstr>Depth</vt:lpstr>
      <vt:lpstr>MODELAGEM UML DO SISTEMA DE CADATRO DE CLIENTES - CLIENTLAB</vt:lpstr>
      <vt:lpstr>QUEM É QUEM NO DIAGRAMA</vt:lpstr>
      <vt:lpstr>CLASSE PESSOA</vt:lpstr>
      <vt:lpstr>CLASSE PESSOA FÍSICA</vt:lpstr>
      <vt:lpstr>CLASSE PESSOA JURÍDICA</vt:lpstr>
      <vt:lpstr>CLASSE ENDEREÇO</vt:lpstr>
      <vt:lpstr>CLASSE IMPOSTO</vt:lpstr>
      <vt:lpstr>BANCO DE DADOS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MODELAGEM UML DO SISTEMA DE CADATRO DE CLIENTES - CLIENTLAB</dc:title>
  <dc:creator>Afranio Silva</dc:creator>
  <cp:lastModifiedBy>Afranio Silva</cp:lastModifiedBy>
  <cp:revision>6</cp:revision>
  <dcterms:created xsi:type="dcterms:W3CDTF">2022-08-30T01:35:36Z</dcterms:created>
  <dcterms:modified xsi:type="dcterms:W3CDTF">2022-08-30T02:34:13Z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